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nos"/>
              </a:rPr>
              <a:t>&lt;верхний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nos"/>
              </a:rPr>
              <a:t>&lt;дата/время&gt;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05B8D41-AF15-4399-8F71-6548C899C672}" type="slidenum">
              <a:rPr b="0" lang="ru-RU" sz="1400" spc="-1" strike="noStrike">
                <a:latin typeface="Tinos"/>
              </a:rPr>
              <a:t>&lt;номер&gt;</a:t>
            </a:fld>
            <a:endParaRPr b="0" lang="ru-RU" sz="14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DA5B758-55D3-4233-95FA-C70A8A82AE0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34FF80-2359-4D07-8B4B-97BE75CFABC7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16.6.20</a:t>
            </a:fld>
            <a:endParaRPr b="0" lang="ru-RU" sz="900" spc="-1" strike="noStrike">
              <a:latin typeface="Tinos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23F909-575C-4AB5-BDF5-37A15527AA6B}" type="slidenum">
              <a:rPr b="0" lang="ru-RU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nos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7CEBD6B-1213-44C7-9863-6AC666986B3F}" type="datetime">
              <a:rPr b="0" lang="ru-RU" sz="900" spc="-1" strike="noStrike">
                <a:solidFill>
                  <a:srgbClr val="8b8b8b"/>
                </a:solidFill>
                <a:latin typeface="Trebuchet MS"/>
              </a:rPr>
              <a:t>16.6.20</a:t>
            </a:fld>
            <a:endParaRPr b="0" lang="ru-RU" sz="900" spc="-1" strike="noStrike">
              <a:latin typeface="Tinos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E75B03-A744-49DE-B395-B7DDD13BF8D7}" type="slidenum">
              <a:rPr b="0" lang="ru-RU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035360" y="5190480"/>
            <a:ext cx="6736680" cy="1438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60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Допинг в спорте</a:t>
            </a:r>
            <a:endParaRPr b="0" lang="ru-RU" sz="6000" spc="-1" strike="noStrike">
              <a:latin typeface="XO Oriel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1"/>
          <a:stretch/>
        </p:blipFill>
        <p:spPr>
          <a:xfrm>
            <a:off x="820440" y="44640"/>
            <a:ext cx="8531280" cy="490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77160" y="2736000"/>
            <a:ext cx="8596440" cy="158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PT Astra Serif"/>
              </a:rPr>
              <a:t>СПАСИБО ЗА ВНИМАНИЕ!</a:t>
            </a:r>
            <a:endParaRPr b="1" lang="en-US" sz="3600" spc="-1" strike="noStrike">
              <a:solidFill>
                <a:srgbClr val="000000"/>
              </a:solidFill>
              <a:latin typeface="PT Astra Serif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3" descr=""/>
          <p:cNvPicPr/>
          <p:nvPr/>
        </p:nvPicPr>
        <p:blipFill>
          <a:blip r:embed="rId1"/>
          <a:stretch/>
        </p:blipFill>
        <p:spPr>
          <a:xfrm>
            <a:off x="8023320" y="4849560"/>
            <a:ext cx="4168080" cy="200808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0" y="0"/>
            <a:ext cx="9273600" cy="779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PT Astra Serif"/>
              </a:rPr>
              <a:t>Краткая история допинга в спорте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0" y="779760"/>
            <a:ext cx="9273600" cy="5396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Историки считают, что использование допинга во время олимпийских игр началось с самого дня основания соревнований в 776 г. до н.э. Участники игр принимали галлюциногенные и болеутоляющие экстракты из грибов, различных трав и вина. Сегодня эти препараты были бы запрещены, однако в древности, и даже после возрождения Олимпийских игр в 1896 году, атлетам не запрещалось использовать снадобья, которые помогли бы им победить. Ко времени первых современных Олимпийских игр в 1896 году спортсмены обладали широким арсеналом средств фармакологической поддержки, от кодеина до стрихнина (который является мощным стимулятором в околосмертельных дозах).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5" descr=""/>
          <p:cNvPicPr/>
          <p:nvPr/>
        </p:nvPicPr>
        <p:blipFill>
          <a:blip r:embed="rId1"/>
          <a:stretch/>
        </p:blipFill>
        <p:spPr>
          <a:xfrm>
            <a:off x="779760" y="4625640"/>
            <a:ext cx="7664400" cy="223200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49320" y="0"/>
            <a:ext cx="9273600" cy="70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PT Astra Serif"/>
              </a:rPr>
              <a:t>Что такое допинг?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-120960" y="524520"/>
            <a:ext cx="9614160" cy="5516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До́пинг (</a:t>
            </a:r>
            <a:r>
              <a:rPr b="1" lang="en-US" sz="2400" spc="-1" strike="noStrike" u="sng">
                <a:solidFill>
                  <a:srgbClr val="99ca3c"/>
                </a:solidFill>
                <a:uFillTx/>
                <a:latin typeface="PT Astra Serif"/>
                <a:ea typeface="PT Astra Serif"/>
                <a:hlinkClick r:id="rId2"/>
              </a:rPr>
              <a:t>англ.</a:t>
            </a: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 </a:t>
            </a:r>
            <a:r>
              <a:rPr b="1" i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doping</a:t>
            </a: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, от </a:t>
            </a:r>
            <a:r>
              <a:rPr b="1" lang="en-US" sz="2400" spc="-1" strike="noStrike" u="sng">
                <a:solidFill>
                  <a:srgbClr val="99ca3c"/>
                </a:solidFill>
                <a:uFillTx/>
                <a:latin typeface="PT Astra Serif"/>
                <a:ea typeface="PT Astra Serif"/>
                <a:hlinkClick r:id="rId3"/>
              </a:rPr>
              <a:t>англ.</a:t>
            </a: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 </a:t>
            </a:r>
            <a:r>
              <a:rPr b="1" i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dope</a:t>
            </a:r>
            <a:r>
              <a:rPr b="1" lang="en-US" sz="2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 — давать наркотики) — вещества, которые временно усиливают физическую или психологическую деятельность организма; биологически активные вещества, способы и методы для принудительного повышения спортивной работоспособности, которые оказывают побочные эффекты на организм и для которых имеются специальные методы обнаружения. К ним, в частности, относятся препараты, стимулирующие синтез мышечных белков после воздействия нагрузок на мышцы. Огромное количество лекарственных средств имеет статус запрещённых для спортсменов во время тренировок и/или соревнований.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216000" y="216000"/>
            <a:ext cx="9182880" cy="3561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000"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96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  </a:t>
            </a:r>
            <a:r>
              <a:rPr b="1" lang="en-US" sz="9600" spc="-1" strike="noStrike">
                <a:solidFill>
                  <a:srgbClr val="ff972f"/>
                </a:solidFill>
                <a:latin typeface="PT Astra Serif"/>
                <a:ea typeface="PT Astra Serif"/>
              </a:rPr>
              <a:t>Первые современные допинговые препараты в спорте</a:t>
            </a:r>
            <a:endParaRPr b="0" lang="en-US" sz="96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96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Одними из первых в спорте появились - адреналиноподобные психостимуляторы.</a:t>
            </a:r>
            <a:endParaRPr b="0" lang="en-US" sz="96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96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Самый известный из синтетических производных-амфетамин.</a:t>
            </a:r>
            <a:endParaRPr b="0" lang="en-US" sz="96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96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 </a:t>
            </a:r>
            <a:r>
              <a:rPr b="1" lang="en-US" sz="96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С амфетаминами связывают первые допинговые прецеденты и смертельные случаи современных спортсменов.</a:t>
            </a:r>
            <a:endParaRPr b="0" lang="en-US" sz="9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9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0" name="Рисунок 3" descr=""/>
          <p:cNvPicPr/>
          <p:nvPr/>
        </p:nvPicPr>
        <p:blipFill>
          <a:blip r:embed="rId1"/>
          <a:stretch/>
        </p:blipFill>
        <p:spPr>
          <a:xfrm>
            <a:off x="4410720" y="3759840"/>
            <a:ext cx="4518000" cy="309780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4" descr=""/>
          <p:cNvPicPr/>
          <p:nvPr/>
        </p:nvPicPr>
        <p:blipFill>
          <a:blip r:embed="rId2"/>
          <a:stretch/>
        </p:blipFill>
        <p:spPr>
          <a:xfrm>
            <a:off x="216000" y="3993480"/>
            <a:ext cx="4208400" cy="285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4" descr=""/>
          <p:cNvPicPr/>
          <p:nvPr/>
        </p:nvPicPr>
        <p:blipFill>
          <a:blip r:embed="rId1"/>
          <a:stretch/>
        </p:blipFill>
        <p:spPr>
          <a:xfrm>
            <a:off x="8861760" y="2701080"/>
            <a:ext cx="2822040" cy="196488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0" y="0"/>
            <a:ext cx="9273600" cy="1343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Calibri"/>
              </a:rPr>
              <a:t>А зачем некоторые спортсмены вводят себе собственную кровь перед соревнованиями?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0" y="1492560"/>
            <a:ext cx="9273600" cy="4262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4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6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Эритроцитарная масса – представляет из себя концентрат эритроцитов, отделенных от плазмы крови. Дает при переливании намного меньше осложнений, нежели цельная кровь. 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6400" spc="-1" strike="noStrike">
                <a:solidFill>
                  <a:srgbClr val="54a021"/>
                </a:solidFill>
                <a:latin typeface="PT Astra Serif"/>
                <a:ea typeface="PT Astra Serif"/>
              </a:rPr>
              <a:t>Эритроцитарная взвесь, та же масса, но взвешенная в суспензии обладает еще меньшим числом побочных действий, чем эритроцитарная масса.</a:t>
            </a:r>
            <a:endParaRPr b="0" lang="en-US" sz="6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5" name="Рисунок 3" descr=""/>
          <p:cNvPicPr/>
          <p:nvPr/>
        </p:nvPicPr>
        <p:blipFill>
          <a:blip r:embed="rId2"/>
          <a:stretch/>
        </p:blipFill>
        <p:spPr>
          <a:xfrm>
            <a:off x="5365440" y="5117400"/>
            <a:ext cx="2675160" cy="157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3" descr=""/>
          <p:cNvPicPr/>
          <p:nvPr/>
        </p:nvPicPr>
        <p:blipFill>
          <a:blip r:embed="rId1"/>
          <a:stretch/>
        </p:blipFill>
        <p:spPr>
          <a:xfrm>
            <a:off x="8967600" y="0"/>
            <a:ext cx="3223800" cy="291708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0" y="0"/>
            <a:ext cx="9273600" cy="1263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Calibri"/>
              </a:rPr>
              <a:t>Если препарат не запрещен, спортсмену можно его принимать?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0" y="1263960"/>
            <a:ext cx="8847720" cy="5593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800" spc="-1" strike="noStrike">
                <a:solidFill>
                  <a:srgbClr val="54a021"/>
                </a:solidFill>
                <a:latin typeface="PT Astra Serif"/>
                <a:ea typeface="Calibri"/>
              </a:rPr>
              <a:t>Во-первых, стоп-лист содержит не только конкретные запрещенные субстанции, но и автоматически запрещает применение иных препаратов с подобными им свойствами.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800" spc="-1" strike="noStrike">
                <a:solidFill>
                  <a:srgbClr val="54a021"/>
                </a:solidFill>
                <a:latin typeface="PT Astra Serif"/>
                <a:ea typeface="Calibri"/>
              </a:rPr>
              <a:t>Во-вторых, запрещены все препараты на стадии клинических испытаний, а также созданные сумрачными гениями фармакологии под заказ для спортсменов (так называемые дизайнерские) молекулы.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134640"/>
            <a:ext cx="9273600" cy="1290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000"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PT Astra Serif"/>
              </a:rPr>
              <a:t>Если лекарства нет в стоп-листе, то заболевший спортсмен может его принимать 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4838400" y="1282320"/>
            <a:ext cx="4712040" cy="370368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0" y="1425240"/>
            <a:ext cx="4838040" cy="35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</a:pPr>
            <a:r>
              <a:rPr b="1" lang="ru-RU" sz="2800" spc="-1" strike="noStrike">
                <a:solidFill>
                  <a:srgbClr val="54a021"/>
                </a:solidFill>
                <a:latin typeface="PT Astra Serif"/>
                <a:ea typeface="Calibri"/>
              </a:rPr>
              <a:t>Грамотные спортивные врачи хорошо знают, какие лекарства обладают запрещенными свойствами (в первую очередь гормональными), а какие нет.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4" descr=""/>
          <p:cNvPicPr/>
          <p:nvPr/>
        </p:nvPicPr>
        <p:blipFill>
          <a:blip r:embed="rId1"/>
          <a:stretch/>
        </p:blipFill>
        <p:spPr>
          <a:xfrm>
            <a:off x="457200" y="4241520"/>
            <a:ext cx="3401640" cy="261612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0" y="0"/>
            <a:ext cx="9022680" cy="1263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6000"/>
          </a:bodyPr>
          <a:p>
            <a:pPr>
              <a:lnSpc>
                <a:spcPct val="115000"/>
              </a:lnSpc>
            </a:pPr>
            <a:r>
              <a:rPr b="1" lang="en-US" sz="3600" spc="-1" strike="noStrike">
                <a:solidFill>
                  <a:srgbClr val="e6b91e"/>
                </a:solidFill>
                <a:latin typeface="PT Astra Serif"/>
                <a:ea typeface="Calibri"/>
              </a:rPr>
              <a:t>Какие средства наиболее часто используются в качестве допинга и как они работают?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0" y="1116000"/>
            <a:ext cx="9143640" cy="526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15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2800" spc="-1" strike="noStrike">
                <a:solidFill>
                  <a:srgbClr val="6c911c"/>
                </a:solidFill>
                <a:latin typeface="PT Astra Serif"/>
                <a:ea typeface="Calibri"/>
              </a:rPr>
              <a:t>Анаболические стероиды и гормон роста позволяют очень существенно увеличить мышечную массу, а значит — повысить силу и выносливость. Эти качества необходимы практически во всех видах спорта, но особенно в тех, в которых есть высокие анаэробные (силовые) нагрузки (тяжелая атлетика, борьба).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45" name="Рисунок 3" descr=""/>
          <p:cNvPicPr/>
          <p:nvPr/>
        </p:nvPicPr>
        <p:blipFill>
          <a:blip r:embed="rId2"/>
          <a:stretch/>
        </p:blipFill>
        <p:spPr>
          <a:xfrm>
            <a:off x="5217480" y="4241520"/>
            <a:ext cx="3549600" cy="261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0" y="0"/>
            <a:ext cx="9273600" cy="68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c00000"/>
                </a:solidFill>
                <a:latin typeface="PT Astra Serif"/>
                <a:ea typeface="PT Astra Serif"/>
              </a:rPr>
              <a:t>Вывод: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0" y="685800"/>
            <a:ext cx="9479880" cy="4836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6c911c"/>
                </a:solidFill>
                <a:latin typeface="PT Astra Serif"/>
                <a:ea typeface="PT Astra Serif"/>
              </a:rPr>
              <a:t>В общем, как все должны понимать, началась вечная борьба. Кого с кем? Допингов и антидопингового контроля. Ежегодно в разных странах синтезируются тысячи различных допингов, и антидопинговым службам нужно быть постоянно начеку, ведь установленный рекорд может быть совсем не заслугой спортсмена, а заслугой тех людей, которым удалось создать препарат, спокойно обошедший антидопинговую комиссию.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48" name="Рисунок 3" descr=""/>
          <p:cNvPicPr/>
          <p:nvPr/>
        </p:nvPicPr>
        <p:blipFill>
          <a:blip r:embed="rId1"/>
          <a:stretch/>
        </p:blipFill>
        <p:spPr>
          <a:xfrm>
            <a:off x="2958480" y="4272120"/>
            <a:ext cx="5176800" cy="250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Application>Редактор_презентаций/2019.03.0.4$Windows_x86 LibreOffice_project/e6b0e2bf8fdede9d768316a960ff7f72750e6c37</Application>
  <Words>306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2020-03-24T03:54:15Z</dcterms:created>
  <dc:creator>777</dc:creator>
  <dc:description/>
  <dc:language>ru-RU</dc:language>
  <cp:lastModifiedBy/>
  <dcterms:modified xsi:type="dcterms:W3CDTF">2020-06-16T14:39:38Z</dcterms:modified>
  <cp:revision>16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